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1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Abril Fatface" panose="02000503000000020003" pitchFamily="2" charset="0"/>
      <p:regular r:id="rId17"/>
    </p:embeddedFont>
    <p:embeddedFont>
      <p:font typeface="Bodoni" panose="020B0604020202020204" charset="0"/>
      <p:regular r:id="rId18"/>
      <p:bold r:id="rId19"/>
      <p:italic r:id="rId20"/>
      <p:boldItalic r:id="rId21"/>
    </p:embeddedFont>
    <p:embeddedFont>
      <p:font typeface="Fira Sans" panose="020B05030500000200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6A33DB-78E7-47F9-B2DD-457DAA18E3C7}">
  <a:tblStyle styleId="{706A33DB-78E7-47F9-B2DD-457DAA18E3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b8f08553c2_0_15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b8f08553c2_0_15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956756" y="1139838"/>
            <a:ext cx="5230500" cy="241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956750" y="3558149"/>
            <a:ext cx="5230500" cy="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6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6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●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○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■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●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○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■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●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○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■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94" r:id="rId4"/>
    <p:sldLayoutId id="2147483695" r:id="rId5"/>
    <p:sldLayoutId id="2147483696" r:id="rId6"/>
    <p:sldLayoutId id="214748369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7"/>
          <p:cNvSpPr txBox="1">
            <a:spLocks noGrp="1"/>
          </p:cNvSpPr>
          <p:nvPr>
            <p:ph type="ctrTitle"/>
          </p:nvPr>
        </p:nvSpPr>
        <p:spPr>
          <a:xfrm>
            <a:off x="1956756" y="1139838"/>
            <a:ext cx="5230500" cy="241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Crna Rupa u Blenderu</a:t>
            </a:r>
            <a:endParaRPr dirty="0">
              <a:latin typeface="Bodoni"/>
              <a:ea typeface="Bodoni"/>
              <a:cs typeface="Bodoni"/>
              <a:sym typeface="Bodoni"/>
            </a:endParaRPr>
          </a:p>
        </p:txBody>
      </p:sp>
      <p:sp>
        <p:nvSpPr>
          <p:cNvPr id="274" name="Google Shape;274;p57"/>
          <p:cNvSpPr txBox="1">
            <a:spLocks noGrp="1"/>
          </p:cNvSpPr>
          <p:nvPr>
            <p:ph type="subTitle" idx="1"/>
          </p:nvPr>
        </p:nvSpPr>
        <p:spPr>
          <a:xfrm>
            <a:off x="1956750" y="3558149"/>
            <a:ext cx="5230500" cy="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Antun Abičić, MiR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24BA1-A2FE-C6BB-A75E-9739DD626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474388"/>
            <a:ext cx="7717500" cy="412956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hr-HR" dirty="0"/>
              <a:t>Za stvaranje slojeva buke:</a:t>
            </a:r>
          </a:p>
          <a:p>
            <a:pPr marL="469900" indent="-342900">
              <a:lnSpc>
                <a:spcPct val="150000"/>
              </a:lnSpc>
              <a:buFont typeface="+mj-lt"/>
              <a:buAutoNum type="arabicPeriod"/>
            </a:pPr>
            <a:r>
              <a:rPr lang="hr-HR" dirty="0"/>
              <a:t>Noise Texture (Scale: 5.000): Stvara velike, mekane uzorke. Ovo daje osnovnu strukturu i veće nakupine "plina" u disku.</a:t>
            </a:r>
          </a:p>
          <a:p>
            <a:pPr marL="469900" indent="-342900">
              <a:lnSpc>
                <a:spcPct val="150000"/>
              </a:lnSpc>
              <a:buFont typeface="+mj-lt"/>
              <a:buAutoNum type="arabicPeriod"/>
            </a:pPr>
            <a:r>
              <a:rPr lang="hr-HR" dirty="0"/>
              <a:t>Noise Texture (Scale: 15.500): Stvara manje i gušće detalje. </a:t>
            </a:r>
          </a:p>
          <a:p>
            <a:pPr marL="469900" indent="-342900">
              <a:lnSpc>
                <a:spcPct val="150000"/>
              </a:lnSpc>
              <a:buFont typeface="+mj-lt"/>
              <a:buAutoNum type="arabicPeriod"/>
            </a:pPr>
            <a:r>
              <a:rPr lang="hr-HR" dirty="0"/>
              <a:t>Noise Texture (Scale: 64.100): Stvara vrlo sitne, fine detalje. Ovo daje finalnu, finu teksturu i osjećaj sitnih turbulencija u disku.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1048222-A726-0126-5D6C-F29BCDDF2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054" y="2915080"/>
            <a:ext cx="3837834" cy="222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583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68350-7E55-7352-C103-CFF6A5A05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467513"/>
            <a:ext cx="7717500" cy="4136437"/>
          </a:xfrm>
        </p:spPr>
        <p:txBody>
          <a:bodyPr/>
          <a:lstStyle/>
          <a:p>
            <a:r>
              <a:rPr lang="hr-HR" dirty="0"/>
              <a:t>Za boju akrecijskog diska koristio sam:</a:t>
            </a:r>
          </a:p>
          <a:p>
            <a:r>
              <a:rPr lang="hr-HR" dirty="0"/>
              <a:t>Color Ramp: Postavio sam gradijent koji ide od crne, preko narančaste i žute do skoro bijele - Ovo stvara iluziju užarenog plina</a:t>
            </a:r>
          </a:p>
          <a:p>
            <a:r>
              <a:rPr lang="hr-HR" dirty="0"/>
              <a:t>Multiply node množi izlaz iz Color Ramp-a prije nego što uđe u Emission Strength koji čini da disk jako svijetli</a:t>
            </a:r>
          </a:p>
        </p:txBody>
      </p:sp>
      <p:pic>
        <p:nvPicPr>
          <p:cNvPr id="7" name="Picture 6" descr="A black hole with white circles in space&#10;&#10;AI-generated content may be incorrect.">
            <a:extLst>
              <a:ext uri="{FF2B5EF4-FFF2-40B4-BE49-F238E27FC236}">
                <a16:creationId xmlns:a16="http://schemas.microsoft.com/office/drawing/2014/main" id="{5514097C-F0BF-5D6D-41C2-5CEA7CEC6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789" y="1930114"/>
            <a:ext cx="5612371" cy="321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894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C46D3-5BDA-40D4-D9C9-62451E5F8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Pozadina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68F1A-A15A-377A-54A2-02C5E85E77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HDRI slika - https://www.freepik.com/free-photo/milky-way_1179901.htm#fromView=keyword&amp;page=1&amp;position=16&amp;uuid=416560f8-8fe1-4174-aeee-4171fbf8bf96&amp;query=Hdri+Space</a:t>
            </a:r>
          </a:p>
        </p:txBody>
      </p:sp>
      <p:pic>
        <p:nvPicPr>
          <p:cNvPr id="5" name="Picture 4" descr="A bright light in the sky&#10;&#10;AI-generated content may be incorrect.">
            <a:extLst>
              <a:ext uri="{FF2B5EF4-FFF2-40B4-BE49-F238E27FC236}">
                <a16:creationId xmlns:a16="http://schemas.microsoft.com/office/drawing/2014/main" id="{C4DF105D-936A-7D92-A7FA-BDD82CB93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5102" y="2384881"/>
            <a:ext cx="4133795" cy="2758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621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BA91D-17AA-EFC4-BE25-694BA2735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Animacija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6589AC-FA17-DC62-7601-5A52E180F1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Animacija crne rupe je bila vrlo jednostvna, odnosno rotacija oko Z osi pomoću #frame/10 funkcije</a:t>
            </a:r>
          </a:p>
        </p:txBody>
      </p:sp>
    </p:spTree>
    <p:extLst>
      <p:ext uri="{BB962C8B-B14F-4D97-AF65-F5344CB8AC3E}">
        <p14:creationId xmlns:p14="http://schemas.microsoft.com/office/powerpoint/2010/main" val="3364021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E4138-BEC2-3B70-0749-3DE4FCC95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2285400"/>
            <a:ext cx="7717500" cy="572700"/>
          </a:xfrm>
        </p:spPr>
        <p:txBody>
          <a:bodyPr/>
          <a:lstStyle/>
          <a:p>
            <a:r>
              <a:rPr lang="hr-HR" dirty="0"/>
              <a:t>Hvala na pažnji!!</a:t>
            </a:r>
          </a:p>
        </p:txBody>
      </p:sp>
    </p:spTree>
    <p:extLst>
      <p:ext uri="{BB962C8B-B14F-4D97-AF65-F5344CB8AC3E}">
        <p14:creationId xmlns:p14="http://schemas.microsoft.com/office/powerpoint/2010/main" val="1721821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Sadržaj</a:t>
            </a:r>
            <a:endParaRPr dirty="0"/>
          </a:p>
        </p:txBody>
      </p:sp>
      <p:sp>
        <p:nvSpPr>
          <p:cNvPr id="280" name="Google Shape;280;p58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hr-HR" sz="1800" dirty="0"/>
              <a:t>Uvod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hr-HR" sz="1800" dirty="0"/>
              <a:t>Kako sam napravio crnu rupu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hr-HR" sz="1800" dirty="0"/>
              <a:t>Izrada Crne rupe – „Event horizon”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hr-HR" sz="1800" dirty="0"/>
              <a:t>Akrecijski disk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hr-HR" sz="1800" dirty="0"/>
              <a:t>Pozadina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hr-HR" sz="1800" dirty="0"/>
              <a:t>Animacija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hr-HR"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F2D61-F9B7-92B1-8E09-3FC649AAE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Uvod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B53A49-3D11-A8E5-2768-36A9A08092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Prva simulacija crne rupe koju je napravio Jean-Pierre Luminet</a:t>
            </a:r>
          </a:p>
        </p:txBody>
      </p:sp>
      <p:pic>
        <p:nvPicPr>
          <p:cNvPr id="5" name="Picture 4" descr="A black hole in space&#10;&#10;AI-generated content may be incorrect.">
            <a:extLst>
              <a:ext uri="{FF2B5EF4-FFF2-40B4-BE49-F238E27FC236}">
                <a16:creationId xmlns:a16="http://schemas.microsoft.com/office/drawing/2014/main" id="{BA230D30-F931-C64F-7C58-DF8512FF4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042" y="2111542"/>
            <a:ext cx="6063916" cy="303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717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08C68-AF82-3FBE-30D7-ACEB31643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666893"/>
            <a:ext cx="7717500" cy="393705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hr-HR" dirty="0"/>
              <a:t>Inspiracija – film Interstellar</a:t>
            </a:r>
          </a:p>
          <a:p>
            <a:pPr>
              <a:lnSpc>
                <a:spcPct val="150000"/>
              </a:lnSpc>
            </a:pPr>
            <a:r>
              <a:rPr lang="hr-HR" dirty="0"/>
              <a:t>Crna rupa Gargantua(najrealističniji prikaz crne rupe na platnu)</a:t>
            </a:r>
          </a:p>
          <a:p>
            <a:pPr>
              <a:lnSpc>
                <a:spcPct val="150000"/>
              </a:lnSpc>
            </a:pPr>
            <a:r>
              <a:rPr lang="pl-PL" dirty="0"/>
              <a:t>Kip Thorne, dobitnik Nobelove nagrade za fiziku pružio je stvarne jednadžbe temeljene na Einsteinovoj općoj relativnosti kako bi simulirao kako se svjetlost savija oko masivne rotirajuće crne rupe</a:t>
            </a:r>
          </a:p>
          <a:p>
            <a:pPr>
              <a:lnSpc>
                <a:spcPct val="150000"/>
              </a:lnSpc>
            </a:pPr>
            <a:r>
              <a:rPr lang="hr-HR" dirty="0"/>
              <a:t>Tim je koristio tehnike praćenja zraka kako bi simulirao kako svjetlost putuje kroz zakrivljeni prostorvrijeme u blizini crne rupe</a:t>
            </a:r>
          </a:p>
          <a:p>
            <a:pPr>
              <a:lnSpc>
                <a:spcPct val="150000"/>
              </a:lnSpc>
            </a:pPr>
            <a:r>
              <a:rPr lang="hr-HR" dirty="0"/>
              <a:t>Svijetli halo koji vidite nije sama crna rupa - to je akrecijski disk, sastavljen od plina i prašine koji svijetle od intenzivne topline.</a:t>
            </a:r>
          </a:p>
          <a:p>
            <a:pPr>
              <a:lnSpc>
                <a:spcPct val="150000"/>
              </a:lnSpc>
            </a:pPr>
            <a:r>
              <a:rPr lang="hr-HR" dirty="0"/>
              <a:t>Njegov izgled je iskrivljen: disk izgleda kao da se omotava oko vrha i dna zbog gravitacionog lećenja</a:t>
            </a:r>
          </a:p>
        </p:txBody>
      </p:sp>
    </p:spTree>
    <p:extLst>
      <p:ext uri="{BB962C8B-B14F-4D97-AF65-F5344CB8AC3E}">
        <p14:creationId xmlns:p14="http://schemas.microsoft.com/office/powerpoint/2010/main" val="1695635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CA4FEB-57E3-260A-F1F7-203D63BEA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0"/>
            <a:ext cx="7717500" cy="46039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hr-HR" dirty="0"/>
              <a:t>Gravitacijska leća je materija, poput skupa galaksija ili točkaste čestice, koja savija svjetlost iz udaljenog izvora dok putuje prema promatraču</a:t>
            </a:r>
          </a:p>
          <a:p>
            <a:pPr>
              <a:lnSpc>
                <a:spcPct val="150000"/>
              </a:lnSpc>
            </a:pPr>
            <a:r>
              <a:rPr lang="hr-HR" dirty="0"/>
              <a:t>Količina gravitacijske leće opisana je općom teorijom relativnosti Alberta Einsteina</a:t>
            </a:r>
          </a:p>
          <a:p>
            <a:pPr>
              <a:lnSpc>
                <a:spcPct val="150000"/>
              </a:lnSpc>
            </a:pPr>
            <a:r>
              <a:rPr lang="hr-HR" dirty="0"/>
              <a:t>Za renderiranje nekih kadrova crne rupe bilo je potrebno preko 100 sati zbog složenosti svjetlosnog izobličenja dok je kod moje crne rupe bilo potrebno oko 5 do 6 minuta za svaki pojedinačni frame (ukupno 8 sati)</a:t>
            </a:r>
          </a:p>
          <a:p>
            <a:pPr>
              <a:lnSpc>
                <a:spcPct val="150000"/>
              </a:lnSpc>
            </a:pPr>
            <a:r>
              <a:rPr lang="hr-HR" b="1" dirty="0"/>
              <a:t>https://www.youtube.com/shorts/2BwHJjWacUo</a:t>
            </a:r>
          </a:p>
        </p:txBody>
      </p:sp>
      <p:pic>
        <p:nvPicPr>
          <p:cNvPr id="5" name="Picture 4" descr="A black hole in space&#10;&#10;AI-generated content may be incorrect.">
            <a:extLst>
              <a:ext uri="{FF2B5EF4-FFF2-40B4-BE49-F238E27FC236}">
                <a16:creationId xmlns:a16="http://schemas.microsoft.com/office/drawing/2014/main" id="{63929ED2-921E-055E-7B1A-747D570C7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3345813"/>
            <a:ext cx="4296992" cy="1797687"/>
          </a:xfrm>
          <a:prstGeom prst="rect">
            <a:avLst/>
          </a:prstGeom>
        </p:spPr>
      </p:pic>
      <p:pic>
        <p:nvPicPr>
          <p:cNvPr id="7" name="Picture 6" descr="A red and orange circular object with white text&#10;&#10;AI-generated content may be incorrect.">
            <a:extLst>
              <a:ext uri="{FF2B5EF4-FFF2-40B4-BE49-F238E27FC236}">
                <a16:creationId xmlns:a16="http://schemas.microsoft.com/office/drawing/2014/main" id="{B6F1AA15-C97D-9CB2-8E5C-0B89E6947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8666" y="3224463"/>
            <a:ext cx="3325407" cy="191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702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E3930-AEBA-3B6D-24B0-C90AE236F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Kako sam napravio crnu rupu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81843-9E60-0122-9B7A-5C33004E86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hr-HR" dirty="0"/>
              <a:t>Koristio sam Cycles render engine zbog ray tracing-a i simuliranja zakrivljenosti svjetlosti i akrecijskog diska dok se okreće oko crne rupe</a:t>
            </a:r>
          </a:p>
          <a:p>
            <a:pPr>
              <a:lnSpc>
                <a:spcPct val="150000"/>
              </a:lnSpc>
            </a:pPr>
            <a:r>
              <a:rPr lang="hr-HR" dirty="0"/>
              <a:t>Koristio sam shader čvorove za gravitacijsko savijanje svjetla i akrecijski disk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09BB17F-ED00-8D65-0B70-DB11D9CC1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389" y="2683862"/>
            <a:ext cx="4636586" cy="2459638"/>
          </a:xfrm>
          <a:prstGeom prst="rect">
            <a:avLst/>
          </a:prstGeom>
        </p:spPr>
      </p:pic>
      <p:pic>
        <p:nvPicPr>
          <p:cNvPr id="6" name="Picture 5" descr="A black circle with a red dot in the center&#10;&#10;AI-generated content may be incorrect.">
            <a:extLst>
              <a:ext uri="{FF2B5EF4-FFF2-40B4-BE49-F238E27FC236}">
                <a16:creationId xmlns:a16="http://schemas.microsoft.com/office/drawing/2014/main" id="{47F90CD2-C597-85A9-BBDD-AE18DB7DB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3330" y="2683862"/>
            <a:ext cx="2520576" cy="245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383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CF7C4-F35F-2DF6-A4E2-7AE6F7D43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Izrada Crne rupe – „Event Horizon”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DD9BE-8155-550C-EC05-2AB5886749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Dodao sam UV Sphere te pomoću nodova u Shaderu (Color ramp, layer weight, divide, emission) stvorio efekt da UV sphere izgleda kao event horizon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81F1E6-A6DB-BDD5-E5D0-DEE7EEAE3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961" y="2167308"/>
            <a:ext cx="6968028" cy="297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312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64303-686B-000F-B983-46F030EBB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Akrecijski disk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66EF23-CDC9-3712-A8DD-A07EF2838A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Nakupina prašine i plinova i ostalih tvari koja se okreće ogromnim brzinama oko crne rupe te se zagrijava i emitira ogromnu radijaciju koja stvara jaku svjetlost</a:t>
            </a:r>
          </a:p>
          <a:p>
            <a:r>
              <a:rPr lang="hr-HR" dirty="0"/>
              <a:t>Dodao sam kocku (oblikovana u dugačak plohu) </a:t>
            </a:r>
          </a:p>
        </p:txBody>
      </p:sp>
      <p:pic>
        <p:nvPicPr>
          <p:cNvPr id="5" name="Picture 4" descr="A grey object with a red circle&#10;&#10;AI-generated content may be incorrect.">
            <a:extLst>
              <a:ext uri="{FF2B5EF4-FFF2-40B4-BE49-F238E27FC236}">
                <a16:creationId xmlns:a16="http://schemas.microsoft.com/office/drawing/2014/main" id="{8BD7132C-A510-8712-15DB-5ABBCD389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641" y="2584708"/>
            <a:ext cx="6850668" cy="255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168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1B7DB-4F90-6815-F0FA-D5928D44F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426262"/>
            <a:ext cx="7717500" cy="4177688"/>
          </a:xfrm>
        </p:spPr>
        <p:txBody>
          <a:bodyPr/>
          <a:lstStyle/>
          <a:p>
            <a:r>
              <a:rPr lang="hr-HR" b="1" dirty="0"/>
              <a:t>Nodovi koje sam koristio</a:t>
            </a:r>
            <a:r>
              <a:rPr lang="hr-HR" dirty="0"/>
              <a:t>:</a:t>
            </a:r>
          </a:p>
          <a:p>
            <a:pPr marL="127000" indent="0">
              <a:lnSpc>
                <a:spcPct val="150000"/>
              </a:lnSpc>
              <a:buNone/>
            </a:pPr>
            <a:r>
              <a:rPr lang="hr-HR" dirty="0"/>
              <a:t>Za definiranje oblika:</a:t>
            </a:r>
          </a:p>
          <a:p>
            <a:pPr marL="469900" indent="-342900">
              <a:lnSpc>
                <a:spcPct val="150000"/>
              </a:lnSpc>
              <a:buFont typeface="+mj-lt"/>
              <a:buAutoNum type="arabicPeriod"/>
            </a:pPr>
            <a:r>
              <a:rPr lang="hr-HR" dirty="0"/>
              <a:t>Texture Coordinate (polazna točka)</a:t>
            </a:r>
          </a:p>
          <a:p>
            <a:pPr marL="469900" indent="-342900">
              <a:lnSpc>
                <a:spcPct val="150000"/>
              </a:lnSpc>
              <a:buFont typeface="+mj-lt"/>
              <a:buAutoNum type="arabicPeriod"/>
            </a:pPr>
            <a:r>
              <a:rPr lang="hr-HR" dirty="0"/>
              <a:t>Mapping - sve teksture koje dolaze nakon ovog čvora bit će vertikalno zgnječene, što stvara efekt plosnatog diska</a:t>
            </a:r>
          </a:p>
          <a:p>
            <a:pPr marL="469900" indent="-342900">
              <a:lnSpc>
                <a:spcPct val="150000"/>
              </a:lnSpc>
              <a:buFont typeface="+mj-lt"/>
              <a:buAutoNum type="arabicPeriod"/>
            </a:pPr>
            <a:r>
              <a:rPr lang="hr-HR" dirty="0"/>
              <a:t>Gradient Texture - n</a:t>
            </a:r>
            <a:r>
              <a:rPr lang="nn-NO" dirty="0"/>
              <a:t>a ove spljoštene koordinate primjenjujete sferični gradijent</a:t>
            </a:r>
            <a:endParaRPr lang="hr-HR" dirty="0"/>
          </a:p>
          <a:p>
            <a:pPr marL="127000" indent="0">
              <a:lnSpc>
                <a:spcPct val="150000"/>
              </a:lnSpc>
              <a:buNone/>
            </a:pPr>
            <a:r>
              <a:rPr lang="pl-PL" dirty="0"/>
              <a:t>	Rezultat je mekani, kružni prijelaz od crne do bijele boje</a:t>
            </a:r>
            <a:endParaRPr lang="hr-HR" dirty="0"/>
          </a:p>
        </p:txBody>
      </p:sp>
      <p:pic>
        <p:nvPicPr>
          <p:cNvPr id="7" name="Picture 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2F7F56D-435F-F754-5A3B-0B1F77AB8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08" y="3350089"/>
            <a:ext cx="4276367" cy="179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015538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Galaxy Background Breakthrough XL by Slidesgo">
  <a:themeElements>
    <a:clrScheme name="Simple Light">
      <a:dk1>
        <a:srgbClr val="000000"/>
      </a:dk1>
      <a:lt1>
        <a:srgbClr val="FFFFFF"/>
      </a:lt1>
      <a:dk2>
        <a:srgbClr val="682DD3"/>
      </a:dk2>
      <a:lt2>
        <a:srgbClr val="631E7B"/>
      </a:lt2>
      <a:accent1>
        <a:srgbClr val="3A15A2"/>
      </a:accent1>
      <a:accent2>
        <a:srgbClr val="000000"/>
      </a:accent2>
      <a:accent3>
        <a:srgbClr val="FFFFFF"/>
      </a:accent3>
      <a:accent4>
        <a:srgbClr val="682DD3"/>
      </a:accent4>
      <a:accent5>
        <a:srgbClr val="631E7B"/>
      </a:accent5>
      <a:accent6>
        <a:srgbClr val="3A15A2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579</Words>
  <Application>Microsoft Office PowerPoint</Application>
  <PresentationFormat>On-screen Show (16:9)</PresentationFormat>
  <Paragraphs>47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Bodoni</vt:lpstr>
      <vt:lpstr>Arial</vt:lpstr>
      <vt:lpstr>Abril Fatface</vt:lpstr>
      <vt:lpstr>Fira Sans</vt:lpstr>
      <vt:lpstr>Elegant Galaxy Background Breakthrough XL by Slidesgo</vt:lpstr>
      <vt:lpstr>Crna Rupa u Blenderu</vt:lpstr>
      <vt:lpstr>Sadržaj</vt:lpstr>
      <vt:lpstr>Uvod</vt:lpstr>
      <vt:lpstr>PowerPoint Presentation</vt:lpstr>
      <vt:lpstr>PowerPoint Presentation</vt:lpstr>
      <vt:lpstr>Kako sam napravio crnu rupu</vt:lpstr>
      <vt:lpstr>Izrada Crne rupe – „Event Horizon”</vt:lpstr>
      <vt:lpstr>Akrecijski disk</vt:lpstr>
      <vt:lpstr>PowerPoint Presentation</vt:lpstr>
      <vt:lpstr>PowerPoint Presentation</vt:lpstr>
      <vt:lpstr>PowerPoint Presentation</vt:lpstr>
      <vt:lpstr>Pozadina</vt:lpstr>
      <vt:lpstr>Animacija</vt:lpstr>
      <vt:lpstr>Hvala na pažnji!!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Antun Abičić</dc:creator>
  <cp:lastModifiedBy>Antun Abičić</cp:lastModifiedBy>
  <cp:revision>5</cp:revision>
  <dcterms:modified xsi:type="dcterms:W3CDTF">2025-07-01T17:11:37Z</dcterms:modified>
</cp:coreProperties>
</file>